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media/image11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2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0"/>
  </p:handoutMasterIdLst>
  <p:sldIdLst>
    <p:sldId id="270" r:id="rId2"/>
    <p:sldId id="259" r:id="rId3"/>
    <p:sldId id="264" r:id="rId4"/>
    <p:sldId id="269" r:id="rId5"/>
    <p:sldId id="271" r:id="rId6"/>
    <p:sldId id="267" r:id="rId7"/>
    <p:sldId id="257" r:id="rId8"/>
    <p:sldId id="265" r:id="rId9"/>
    <p:sldId id="256" r:id="rId10"/>
    <p:sldId id="258" r:id="rId11"/>
    <p:sldId id="266" r:id="rId12"/>
    <p:sldId id="263" r:id="rId13"/>
    <p:sldId id="272" r:id="rId14"/>
    <p:sldId id="273" r:id="rId15"/>
    <p:sldId id="275" r:id="rId16"/>
    <p:sldId id="274" r:id="rId17"/>
    <p:sldId id="27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046F3-16AA-4EBF-8459-4BCBD830FC86}" v="36" dt="2018-01-22T21:44:20.121"/>
    <p1510:client id="{C932D789-E382-45EF-9454-841B57572F53}" v="169" dt="2018-01-22T21:22:24.652"/>
    <p1510:client id="{B8005CCB-7789-4197-92CF-2D9EC94FA9B9}" v="52" dt="2018-01-22T21:23:15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F46B9B-846C-448A-80E1-0CCCB34B0D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7380E-B268-4E3D-900D-A8C25B737A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43C8F-7DE6-4DE2-9CBC-24ABA90EF2C1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32A52-E7B4-44E5-AE0B-9C17154E67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602CC-09DF-4ABC-BD13-6365A5214A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F6B20-8B16-4D39-8131-FF1232E71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47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mage"/>
          <p:cNvSpPr>
            <a:spLocks noGrp="1"/>
          </p:cNvSpPr>
          <p:nvPr>
            <p:ph type="pic" sz="half" idx="13"/>
          </p:nvPr>
        </p:nvSpPr>
        <p:spPr>
          <a:xfrm>
            <a:off x="6488906" y="952411"/>
            <a:ext cx="4833938" cy="49470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976313" y="910828"/>
            <a:ext cx="5000625" cy="2759273"/>
          </a:xfrm>
          <a:prstGeom prst="rect">
            <a:avLst/>
          </a:prstGeom>
        </p:spPr>
        <p:txBody>
          <a:bodyPr anchor="b"/>
          <a:lstStyle>
            <a:lvl1pPr>
              <a:defRPr sz="4570" cap="all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6313" y="3661172"/>
            <a:ext cx="5000625" cy="226814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1241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976313" y="187523"/>
            <a:ext cx="10239375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976313" y="1946672"/>
            <a:ext cx="10239375" cy="401835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2082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i_1598e5b3e1ff4bc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C061-6D71-4148-B0EE-3E50F697C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936" y="1551266"/>
            <a:ext cx="10996550" cy="5003914"/>
          </a:xfrm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n-US" b="1">
                <a:latin typeface="Calibri" panose="020F0502020204030204" pitchFamily="34" charset="0"/>
              </a:rPr>
              <a:t>pocantico Hills School District </a:t>
            </a:r>
            <a:br>
              <a:rPr lang="en-US" b="1">
                <a:latin typeface="Calibri" panose="020F0502020204030204" pitchFamily="34" charset="0"/>
              </a:rPr>
            </a:br>
            <a:br>
              <a:rPr lang="en-US" b="1">
                <a:latin typeface="Calibri" panose="020F0502020204030204" pitchFamily="34" charset="0"/>
              </a:rPr>
            </a:br>
            <a:r>
              <a:rPr lang="en-US" i="1"/>
              <a:t>Think-create-collaborate</a:t>
            </a:r>
            <a:br>
              <a:rPr lang="en-US"/>
            </a:br>
            <a:r>
              <a:rPr lang="en-US" sz="4000"/>
              <a:t>computer science and innovation, K-8</a:t>
            </a:r>
            <a:br>
              <a:rPr lang="en-US" sz="4000"/>
            </a:br>
            <a:br>
              <a:rPr lang="en-US" sz="4000"/>
            </a:br>
            <a:r>
              <a:rPr lang="en-US" sz="3200">
                <a:latin typeface="Calibri" panose="020F0502020204030204" pitchFamily="34" charset="0"/>
              </a:rPr>
              <a:t>Board of Education Presentation</a:t>
            </a:r>
            <a:br>
              <a:rPr lang="en-US" sz="3200">
                <a:latin typeface="Calibri" panose="020F0502020204030204" pitchFamily="34" charset="0"/>
              </a:rPr>
            </a:br>
            <a:r>
              <a:rPr lang="en-US" sz="3200">
                <a:latin typeface="Calibri" panose="020F0502020204030204" pitchFamily="34" charset="0"/>
              </a:rPr>
              <a:t>January 23, 2018</a:t>
            </a:r>
            <a:br>
              <a:rPr lang="en-US" sz="3200">
                <a:latin typeface="Calibri" panose="020F0502020204030204" pitchFamily="34" charset="0"/>
              </a:rPr>
            </a:br>
            <a:br>
              <a:rPr lang="en-US" sz="3200">
                <a:latin typeface="Calibri" panose="020F0502020204030204" pitchFamily="34" charset="0"/>
              </a:rPr>
            </a:br>
            <a:r>
              <a:rPr lang="en-US" sz="3200"/>
              <a:t>	</a:t>
            </a:r>
            <a:br>
              <a:rPr lang="en-US" sz="3200"/>
            </a:br>
            <a:endParaRPr lang="en-US" sz="3200"/>
          </a:p>
        </p:txBody>
      </p:sp>
      <p:pic>
        <p:nvPicPr>
          <p:cNvPr id="4" name="Picture 1" descr="cid:ii_1598e5b3e1ff4bc5">
            <a:extLst>
              <a:ext uri="{FF2B5EF4-FFF2-40B4-BE49-F238E27FC236}">
                <a16:creationId xmlns:a16="http://schemas.microsoft.com/office/drawing/2014/main" id="{5F09F9CF-8776-4288-B363-9E024503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68" y="303655"/>
            <a:ext cx="7603309" cy="12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ADD50-8429-412C-B9B0-890450E535E9}"/>
              </a:ext>
            </a:extLst>
          </p:cNvPr>
          <p:cNvSpPr txBox="1"/>
          <p:nvPr/>
        </p:nvSpPr>
        <p:spPr>
          <a:xfrm>
            <a:off x="-399915" y="5502768"/>
            <a:ext cx="6640726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</a:rPr>
              <a:t>ADAM BROWN</a:t>
            </a:r>
          </a:p>
          <a:p>
            <a:pPr algn="ctr"/>
            <a:r>
              <a:rPr lang="en-US" sz="2200">
                <a:latin typeface="Calibri" panose="020F0502020204030204" pitchFamily="34" charset="0"/>
              </a:rPr>
              <a:t>DIRECTOR OF CURRICULUM &amp;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6D2F9-31B0-4AF2-88F9-6C152F5F3DF7}"/>
              </a:ext>
            </a:extLst>
          </p:cNvPr>
          <p:cNvSpPr txBox="1"/>
          <p:nvPr/>
        </p:nvSpPr>
        <p:spPr>
          <a:xfrm>
            <a:off x="7255599" y="5502768"/>
            <a:ext cx="3889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Calibri" panose="020F0502020204030204" pitchFamily="34" charset="0"/>
              </a:rPr>
              <a:t>BRENT HARRINGTON</a:t>
            </a:r>
          </a:p>
          <a:p>
            <a:pPr algn="ctr"/>
            <a:r>
              <a:rPr lang="en-US" sz="2800">
                <a:latin typeface="Calibri" panose="020F0502020204030204" pitchFamily="34" charset="0"/>
              </a:rPr>
              <a:t>PRINCIPAL</a:t>
            </a:r>
          </a:p>
        </p:txBody>
      </p:sp>
    </p:spTree>
    <p:extLst>
      <p:ext uri="{BB962C8B-B14F-4D97-AF65-F5344CB8AC3E}">
        <p14:creationId xmlns:p14="http://schemas.microsoft.com/office/powerpoint/2010/main" val="76999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A picture containing electronics&#10;&#10;Description generated with high confidence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Content Placeholder 3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EE501A77-2844-42C2-B277-731009242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" t="6820" r="34157" b="4286"/>
          <a:stretch/>
        </p:blipFill>
        <p:spPr>
          <a:xfrm>
            <a:off x="-6350" y="14288"/>
            <a:ext cx="8001495" cy="68246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3B977-6EB1-4376-BD90-A3325BE1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775" y="114300"/>
            <a:ext cx="3084891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/>
              <a:t>Grade 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983538" y="1609725"/>
            <a:ext cx="4203700" cy="52295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buNone/>
            </a:pPr>
            <a:r>
              <a:rPr lang="en-US" sz="4000"/>
              <a:t>EMPOWERED</a:t>
            </a:r>
          </a:p>
          <a:p>
            <a:pPr algn="ctr">
              <a:buNone/>
            </a:pPr>
            <a:r>
              <a:rPr lang="en-US" sz="4000"/>
              <a:t>LEARNER</a:t>
            </a:r>
          </a:p>
          <a:p>
            <a:pPr algn="ctr">
              <a:buNone/>
            </a:pPr>
            <a:r>
              <a:rPr lang="en-US" sz="4000"/>
              <a:t>&amp;</a:t>
            </a:r>
          </a:p>
          <a:p>
            <a:pPr algn="ctr">
              <a:buNone/>
            </a:pPr>
            <a:r>
              <a:rPr lang="en-US" sz="4000"/>
              <a:t>CREATIVE</a:t>
            </a:r>
            <a:endParaRPr lang="en-US"/>
          </a:p>
          <a:p>
            <a:pPr algn="ctr">
              <a:buNone/>
            </a:pPr>
            <a:r>
              <a:rPr lang="en-US" sz="4000"/>
              <a:t>COMMUNICATOR</a:t>
            </a:r>
          </a:p>
          <a:p>
            <a:pPr marL="0" indent="0" algn="ctr">
              <a:buNone/>
            </a:pPr>
            <a:r>
              <a:rPr lang="en-US" sz="4000"/>
              <a:t> </a:t>
            </a:r>
            <a:r>
              <a:rPr lang="en-US" sz="4800" b="1"/>
              <a:t>SCRATCH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9646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7D52-5FCA-434B-A5EF-5E6C3A562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986" y="510639"/>
            <a:ext cx="5522026" cy="855023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Grade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86464-C4DC-418C-B4A2-B8235C60A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3932" y="4572000"/>
            <a:ext cx="4940135" cy="22859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/>
              <a:t>Collaborator and COMMUNICATOR</a:t>
            </a:r>
          </a:p>
          <a:p>
            <a:pPr algn="ctr"/>
            <a:r>
              <a:rPr lang="en-US" sz="5400"/>
              <a:t>scratch</a:t>
            </a:r>
          </a:p>
        </p:txBody>
      </p:sp>
      <p:pic>
        <p:nvPicPr>
          <p:cNvPr id="5" name="Picture 4" descr="A person using a computer&#10;&#10;Description generated with very high confidence">
            <a:extLst>
              <a:ext uri="{FF2B5EF4-FFF2-40B4-BE49-F238E27FC236}">
                <a16:creationId xmlns:a16="http://schemas.microsoft.com/office/drawing/2014/main" id="{B984AA20-FDE0-4B78-9D85-07E3F961E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56568"/>
            <a:ext cx="6096001" cy="4572001"/>
          </a:xfrm>
          <a:prstGeom prst="rect">
            <a:avLst/>
          </a:prstGeom>
        </p:spPr>
      </p:pic>
      <p:pic>
        <p:nvPicPr>
          <p:cNvPr id="7" name="Picture 6" descr="A group of people sitting at a desk in front of a computer&#10;&#10;Description generated with very high confidence">
            <a:extLst>
              <a:ext uri="{FF2B5EF4-FFF2-40B4-BE49-F238E27FC236}">
                <a16:creationId xmlns:a16="http://schemas.microsoft.com/office/drawing/2014/main" id="{C3B98280-3DFC-4969-BEA1-169138C17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F9F59-6F63-4E63-9382-F2A422E68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5" y="623600"/>
            <a:ext cx="11859490" cy="879475"/>
          </a:xfrm>
        </p:spPr>
        <p:txBody>
          <a:bodyPr>
            <a:noAutofit/>
          </a:bodyPr>
          <a:lstStyle/>
          <a:p>
            <a:pPr algn="ctr"/>
            <a:r>
              <a:rPr lang="en-US" sz="6000" b="1"/>
              <a:t>Extracurricular offerings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77B58-8900-40F9-A967-C6209A5DE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2190" y="2132468"/>
            <a:ext cx="4892511" cy="42358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6000" b="1"/>
              <a:t>Robotics</a:t>
            </a:r>
          </a:p>
          <a:p>
            <a:pPr algn="ctr"/>
            <a:r>
              <a:rPr lang="en-US" sz="6000" b="1"/>
              <a:t>3d printing</a:t>
            </a:r>
          </a:p>
          <a:p>
            <a:pPr algn="ctr"/>
            <a:r>
              <a:rPr lang="en-US" sz="6000" b="1"/>
              <a:t>Pocademy</a:t>
            </a:r>
          </a:p>
          <a:p>
            <a:pPr algn="ctr"/>
            <a:r>
              <a:rPr lang="en-US" sz="6000" b="1"/>
              <a:t>PTA NIGHT</a:t>
            </a:r>
          </a:p>
        </p:txBody>
      </p:sp>
      <p:pic>
        <p:nvPicPr>
          <p:cNvPr id="5" name="Picture 4" descr="A picture containing floor, indoor, toy, wall&#10;&#10;Description generated with very high confidence">
            <a:extLst>
              <a:ext uri="{FF2B5EF4-FFF2-40B4-BE49-F238E27FC236}">
                <a16:creationId xmlns:a16="http://schemas.microsoft.com/office/drawing/2014/main" id="{B964C9FA-9C67-4345-B04B-74771331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92" y="3429000"/>
            <a:ext cx="2038598" cy="3024249"/>
          </a:xfrm>
          <a:prstGeom prst="rect">
            <a:avLst/>
          </a:prstGeom>
        </p:spPr>
      </p:pic>
      <p:pic>
        <p:nvPicPr>
          <p:cNvPr id="6" name="Picture 5" descr="A picture containing indoor, table, wall&#10;&#10;Description generated with very high confidence">
            <a:extLst>
              <a:ext uri="{FF2B5EF4-FFF2-40B4-BE49-F238E27FC236}">
                <a16:creationId xmlns:a16="http://schemas.microsoft.com/office/drawing/2014/main" id="{420B31D7-7B16-4C5F-B074-04001C036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99" y="3429000"/>
            <a:ext cx="4032332" cy="30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uthenticity of learning"/>
          <p:cNvSpPr txBox="1">
            <a:spLocks noGrp="1"/>
          </p:cNvSpPr>
          <p:nvPr>
            <p:ph type="title" idx="4294967295"/>
          </p:nvPr>
        </p:nvSpPr>
        <p:spPr>
          <a:xfrm>
            <a:off x="2212848" y="856010"/>
            <a:ext cx="3751263" cy="151923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sz="3600"/>
              <a:t>Authenticity of learning</a:t>
            </a:r>
          </a:p>
        </p:txBody>
      </p:sp>
      <p:sp>
        <p:nvSpPr>
          <p:cNvPr id="168" name="The pursuit of passion projects and the exploration of real-world problems"/>
          <p:cNvSpPr txBox="1">
            <a:spLocks noGrp="1"/>
          </p:cNvSpPr>
          <p:nvPr>
            <p:ph type="body" sz="quarter" idx="4294967295"/>
          </p:nvPr>
        </p:nvSpPr>
        <p:spPr>
          <a:xfrm>
            <a:off x="2212848" y="2669381"/>
            <a:ext cx="3751263" cy="15192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>
              <a:defRPr sz="3200"/>
            </a:lvl1pPr>
          </a:lstStyle>
          <a:p>
            <a:pPr marL="0" indent="0">
              <a:buNone/>
            </a:pPr>
            <a:r>
              <a:t>The pursuit of passion projects and the exploration of real-world problems</a:t>
            </a:r>
            <a:endParaRPr lang="en-US"/>
          </a:p>
        </p:txBody>
      </p:sp>
      <p:sp>
        <p:nvSpPr>
          <p:cNvPr id="169" name="Pocantico Middle School’s…"/>
          <p:cNvSpPr txBox="1"/>
          <p:nvPr/>
        </p:nvSpPr>
        <p:spPr>
          <a:xfrm>
            <a:off x="1033155" y="4563369"/>
            <a:ext cx="6110648" cy="87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2400" err="1">
                <a:solidFill>
                  <a:schemeClr val="bg1"/>
                </a:solidFill>
              </a:rPr>
              <a:t>Pocantico</a:t>
            </a:r>
            <a:r>
              <a:rPr sz="2400">
                <a:solidFill>
                  <a:schemeClr val="bg1"/>
                </a:solidFill>
              </a:rPr>
              <a:t> Middle School’s </a:t>
            </a:r>
          </a:p>
          <a:p>
            <a:pPr>
              <a:defRPr sz="2400">
                <a:solidFill>
                  <a:srgbClr val="8EAE6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2800">
                <a:solidFill>
                  <a:schemeClr val="tx2"/>
                </a:solidFill>
              </a:rPr>
              <a:t>Genius Hour and Innovation &amp; Design</a:t>
            </a:r>
          </a:p>
        </p:txBody>
      </p:sp>
      <p:pic>
        <p:nvPicPr>
          <p:cNvPr id="3" name="Picture 2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id="{7544597E-BAF2-4507-8312-B400359C5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42" y="1758608"/>
            <a:ext cx="3761143" cy="28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uthentic…"/>
          <p:cNvSpPr txBox="1">
            <a:spLocks noGrp="1"/>
          </p:cNvSpPr>
          <p:nvPr>
            <p:ph type="ctrTitle" idx="4294967295"/>
          </p:nvPr>
        </p:nvSpPr>
        <p:spPr>
          <a:xfrm>
            <a:off x="4969743" y="3085538"/>
            <a:ext cx="2252514" cy="12532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4000"/>
            </a:pPr>
            <a:r>
              <a:rPr lang="en-US" sz="2800"/>
              <a:t>Authentic</a:t>
            </a:r>
          </a:p>
          <a:p>
            <a:pPr algn="ctr">
              <a:defRPr sz="4000"/>
            </a:pPr>
            <a:r>
              <a:rPr lang="en-US" sz="2800"/>
              <a:t>learning</a:t>
            </a:r>
          </a:p>
        </p:txBody>
      </p:sp>
      <p:grpSp>
        <p:nvGrpSpPr>
          <p:cNvPr id="177" name="Teaching that Engages">
            <a:hlinkClick r:id="rId2" action="ppaction://hlinksldjump"/>
          </p:cNvPr>
          <p:cNvGrpSpPr/>
          <p:nvPr/>
        </p:nvGrpSpPr>
        <p:grpSpPr>
          <a:xfrm>
            <a:off x="3153667" y="1877306"/>
            <a:ext cx="1822949" cy="1063053"/>
            <a:chOff x="0" y="0"/>
            <a:chExt cx="2592637" cy="1511896"/>
          </a:xfrm>
        </p:grpSpPr>
        <p:sp>
          <p:nvSpPr>
            <p:cNvPr id="175" name="Rectangle">
              <a:hlinkClick r:id="rId2" action="ppaction://hlinksldjump"/>
            </p:cNvPr>
            <p:cNvSpPr/>
            <p:nvPr/>
          </p:nvSpPr>
          <p:spPr>
            <a:xfrm>
              <a:off x="0" y="0"/>
              <a:ext cx="2592637" cy="1511896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endParaRPr sz="2109"/>
            </a:p>
          </p:txBody>
        </p:sp>
        <p:sp>
          <p:nvSpPr>
            <p:cNvPr id="176" name="Teaching that Engages"/>
            <p:cNvSpPr txBox="1"/>
            <p:nvPr/>
          </p:nvSpPr>
          <p:spPr>
            <a:xfrm>
              <a:off x="0" y="243033"/>
              <a:ext cx="2592637" cy="1025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/>
              <a:r>
                <a:rPr sz="2109"/>
                <a:t>Teaching that Engages</a:t>
              </a:r>
            </a:p>
          </p:txBody>
        </p:sp>
      </p:grpSp>
      <p:grpSp>
        <p:nvGrpSpPr>
          <p:cNvPr id="180" name="Culture that Empowers">
            <a:hlinkClick r:id="rId2" action="ppaction://hlinksldjump"/>
          </p:cNvPr>
          <p:cNvGrpSpPr/>
          <p:nvPr/>
        </p:nvGrpSpPr>
        <p:grpSpPr>
          <a:xfrm>
            <a:off x="7243463" y="1877306"/>
            <a:ext cx="1822950" cy="1063053"/>
            <a:chOff x="-1" y="0"/>
            <a:chExt cx="2592638" cy="1511896"/>
          </a:xfrm>
        </p:grpSpPr>
        <p:sp>
          <p:nvSpPr>
            <p:cNvPr id="178" name="Rectangle">
              <a:hlinkClick r:id="rId2" action="ppaction://hlinksldjump"/>
            </p:cNvPr>
            <p:cNvSpPr/>
            <p:nvPr/>
          </p:nvSpPr>
          <p:spPr>
            <a:xfrm>
              <a:off x="-1" y="0"/>
              <a:ext cx="2592638" cy="1511896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endParaRPr sz="2109"/>
            </a:p>
          </p:txBody>
        </p:sp>
        <p:sp>
          <p:nvSpPr>
            <p:cNvPr id="179" name="Culture that Empowers"/>
            <p:cNvSpPr txBox="1"/>
            <p:nvPr/>
          </p:nvSpPr>
          <p:spPr>
            <a:xfrm>
              <a:off x="-1" y="243033"/>
              <a:ext cx="2592638" cy="1025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/>
              <a:r>
                <a:rPr sz="2109"/>
                <a:t>Culture that Empowers</a:t>
              </a:r>
            </a:p>
          </p:txBody>
        </p:sp>
      </p:grpSp>
      <p:grpSp>
        <p:nvGrpSpPr>
          <p:cNvPr id="183" name="Outcomes that Matter">
            <a:hlinkClick r:id="rId2" action="ppaction://hlinksldjump"/>
          </p:cNvPr>
          <p:cNvGrpSpPr/>
          <p:nvPr/>
        </p:nvGrpSpPr>
        <p:grpSpPr>
          <a:xfrm>
            <a:off x="7253619" y="4614467"/>
            <a:ext cx="1822950" cy="1063053"/>
            <a:chOff x="-874557" y="534358"/>
            <a:chExt cx="2592638" cy="1511896"/>
          </a:xfrm>
        </p:grpSpPr>
        <p:sp>
          <p:nvSpPr>
            <p:cNvPr id="181" name="Rectangle"/>
            <p:cNvSpPr/>
            <p:nvPr/>
          </p:nvSpPr>
          <p:spPr>
            <a:xfrm>
              <a:off x="-874557" y="534358"/>
              <a:ext cx="2592638" cy="1511896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endParaRPr sz="2109"/>
            </a:p>
          </p:txBody>
        </p:sp>
        <p:sp>
          <p:nvSpPr>
            <p:cNvPr id="182" name="Outcomes that Matter"/>
            <p:cNvSpPr txBox="1"/>
            <p:nvPr/>
          </p:nvSpPr>
          <p:spPr>
            <a:xfrm>
              <a:off x="-874557" y="825405"/>
              <a:ext cx="2592638" cy="1025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/>
              <a:r>
                <a:rPr sz="2109"/>
                <a:t>Outcomes that Matter</a:t>
              </a:r>
            </a:p>
          </p:txBody>
        </p:sp>
      </p:grpSp>
      <p:grpSp>
        <p:nvGrpSpPr>
          <p:cNvPr id="186" name="Technology that Enables">
            <a:hlinkClick r:id="rId2" action="ppaction://hlinksldjump"/>
          </p:cNvPr>
          <p:cNvGrpSpPr/>
          <p:nvPr/>
        </p:nvGrpSpPr>
        <p:grpSpPr>
          <a:xfrm>
            <a:off x="3115433" y="4592185"/>
            <a:ext cx="1822950" cy="1063053"/>
            <a:chOff x="-1" y="0"/>
            <a:chExt cx="2592638" cy="1511896"/>
          </a:xfrm>
        </p:grpSpPr>
        <p:sp>
          <p:nvSpPr>
            <p:cNvPr id="184" name="Rectangle"/>
            <p:cNvSpPr/>
            <p:nvPr/>
          </p:nvSpPr>
          <p:spPr>
            <a:xfrm>
              <a:off x="-1" y="0"/>
              <a:ext cx="2592638" cy="1511896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endParaRPr sz="2109"/>
            </a:p>
          </p:txBody>
        </p:sp>
        <p:sp>
          <p:nvSpPr>
            <p:cNvPr id="185" name="Technology that Enables"/>
            <p:cNvSpPr txBox="1"/>
            <p:nvPr/>
          </p:nvSpPr>
          <p:spPr>
            <a:xfrm>
              <a:off x="-1" y="243033"/>
              <a:ext cx="2592638" cy="1025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3000">
                  <a:solidFill>
                    <a:srgbClr val="DEDEDE"/>
                  </a:solidFill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 algn="ctr"/>
              <a:r>
                <a:rPr sz="2109"/>
                <a:t>Technology that</a:t>
              </a:r>
              <a:r>
                <a:rPr lang="en-US" sz="2109"/>
                <a:t> Enables</a:t>
              </a:r>
              <a:endParaRPr sz="2109">
                <a:solidFill>
                  <a:schemeClr val="tx1"/>
                </a:solidFill>
              </a:endParaRPr>
            </a:p>
          </p:txBody>
        </p:sp>
      </p:grpSp>
      <p:sp>
        <p:nvSpPr>
          <p:cNvPr id="187" name="Redefining Teaching and Learning at Pocantico"/>
          <p:cNvSpPr txBox="1"/>
          <p:nvPr/>
        </p:nvSpPr>
        <p:spPr>
          <a:xfrm>
            <a:off x="2031242" y="677583"/>
            <a:ext cx="8758231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3200"/>
              <a:t>Redefining Teaching and Learning at Pocantico</a:t>
            </a:r>
          </a:p>
        </p:txBody>
      </p:sp>
    </p:spTree>
    <p:extLst>
      <p:ext uri="{BB962C8B-B14F-4D97-AF65-F5344CB8AC3E}">
        <p14:creationId xmlns:p14="http://schemas.microsoft.com/office/powerpoint/2010/main" val="1138682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aching that Eng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</a:t>
            </a:r>
            <a:r>
              <a:rPr lang="en-US"/>
              <a:t>eaching t</a:t>
            </a:r>
            <a:r>
              <a:t>hat Engages</a:t>
            </a:r>
          </a:p>
        </p:txBody>
      </p:sp>
      <p:sp>
        <p:nvSpPr>
          <p:cNvPr id="190" name="Voice &amp; Choice…"/>
          <p:cNvSpPr txBox="1">
            <a:spLocks noGrp="1"/>
          </p:cNvSpPr>
          <p:nvPr>
            <p:ph type="body" sz="quarter" idx="1"/>
          </p:nvPr>
        </p:nvSpPr>
        <p:spPr>
          <a:xfrm>
            <a:off x="2256234" y="1492633"/>
            <a:ext cx="7679532" cy="130185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Voice &amp; Choice</a:t>
            </a:r>
          </a:p>
          <a:p>
            <a:pPr>
              <a:buBlip>
                <a:blip r:embed="rId2"/>
              </a:buBlip>
            </a:pPr>
            <a:r>
              <a:t>Student Agency</a:t>
            </a:r>
          </a:p>
        </p:txBody>
      </p:sp>
      <p:sp>
        <p:nvSpPr>
          <p:cNvPr id="191" name="TextBox 1"/>
          <p:cNvSpPr txBox="1"/>
          <p:nvPr/>
        </p:nvSpPr>
        <p:spPr>
          <a:xfrm>
            <a:off x="2062863" y="2779269"/>
            <a:ext cx="8066273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1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(Empowered Learner):  Students leverage technology to take an active role in choosing, achieving and demonstrating competency in their learning goals, informed by the learning sciences. </a:t>
            </a:r>
          </a:p>
        </p:txBody>
      </p:sp>
      <p:sp>
        <p:nvSpPr>
          <p:cNvPr id="192" name="Rectangle 4"/>
          <p:cNvSpPr txBox="1"/>
          <p:nvPr/>
        </p:nvSpPr>
        <p:spPr>
          <a:xfrm>
            <a:off x="2062861" y="3481991"/>
            <a:ext cx="7872903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3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(Knowledge Constructor):  Students critically curate a variety of resources using digital tools to construct knowledge, produce creative artifacts and make meaningful learning experiences for themselves and others. </a:t>
            </a:r>
          </a:p>
        </p:txBody>
      </p:sp>
      <p:sp>
        <p:nvSpPr>
          <p:cNvPr id="193" name="Rectangle 5"/>
          <p:cNvSpPr txBox="1"/>
          <p:nvPr/>
        </p:nvSpPr>
        <p:spPr>
          <a:xfrm>
            <a:off x="2062862" y="4209609"/>
            <a:ext cx="7872903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4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(Innovative Designer):  Students use a variety of technologies within a design process  to identify and solve problems by creating new, useful or imaginative solutions. </a:t>
            </a:r>
          </a:p>
        </p:txBody>
      </p:sp>
      <p:pic>
        <p:nvPicPr>
          <p:cNvPr id="194" name="DSCN0002.JPG" descr="DSCN000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3330" y="1373982"/>
            <a:ext cx="1735806" cy="13018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76433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lture that Empow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t>Culture that Empowers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action="ppaction://hlinksldjump"/>
              </a:rPr>
              <a:t> </a:t>
            </a:r>
          </a:p>
        </p:txBody>
      </p:sp>
      <p:sp>
        <p:nvSpPr>
          <p:cNvPr id="197" name="Collaboration…"/>
          <p:cNvSpPr txBox="1">
            <a:spLocks noGrp="1"/>
          </p:cNvSpPr>
          <p:nvPr>
            <p:ph type="body" sz="half" idx="1"/>
          </p:nvPr>
        </p:nvSpPr>
        <p:spPr>
          <a:xfrm>
            <a:off x="2256235" y="1509117"/>
            <a:ext cx="7679531" cy="191988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09403" indent="-309403" defTabSz="406644">
              <a:lnSpc>
                <a:spcPct val="80000"/>
              </a:lnSpc>
              <a:spcBef>
                <a:spcPts val="2180"/>
              </a:spcBef>
              <a:defRPr sz="2673"/>
            </a:pPr>
            <a:r>
              <a:t>Collaboration</a:t>
            </a:r>
          </a:p>
          <a:p>
            <a:pPr marL="309403" indent="-309403" defTabSz="406644">
              <a:lnSpc>
                <a:spcPct val="80000"/>
              </a:lnSpc>
              <a:spcBef>
                <a:spcPts val="2180"/>
              </a:spcBef>
              <a:defRPr sz="2673"/>
            </a:pPr>
            <a:r>
              <a:t>Creativity &amp; Exploration</a:t>
            </a:r>
          </a:p>
          <a:p>
            <a:pPr marL="309403" indent="-309403" defTabSz="406644">
              <a:lnSpc>
                <a:spcPct val="80000"/>
              </a:lnSpc>
              <a:spcBef>
                <a:spcPts val="2180"/>
              </a:spcBef>
              <a:defRPr sz="2673"/>
            </a:pPr>
            <a:r>
              <a:t>Growth Mindset</a:t>
            </a:r>
          </a:p>
          <a:p>
            <a:pPr marL="309403" indent="-309403" defTabSz="406644">
              <a:lnSpc>
                <a:spcPct val="80000"/>
              </a:lnSpc>
              <a:spcBef>
                <a:spcPts val="2180"/>
              </a:spcBef>
              <a:defRPr sz="2673"/>
            </a:pPr>
            <a:r>
              <a:t>Emotional Intelligence</a:t>
            </a:r>
          </a:p>
        </p:txBody>
      </p:sp>
      <p:sp>
        <p:nvSpPr>
          <p:cNvPr id="198" name="Rectangle 3"/>
          <p:cNvSpPr txBox="1"/>
          <p:nvPr/>
        </p:nvSpPr>
        <p:spPr>
          <a:xfrm>
            <a:off x="2256235" y="3570325"/>
            <a:ext cx="7679531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2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(Digital Citizen):  Students recognize the rights, responsibilities and opportunities of living, learning and working in an interconnected digital world, and they act and model in ways that are safe, legal and ethical.  </a:t>
            </a:r>
          </a:p>
        </p:txBody>
      </p:sp>
      <p:sp>
        <p:nvSpPr>
          <p:cNvPr id="199" name="Rectangle 4"/>
          <p:cNvSpPr txBox="1"/>
          <p:nvPr/>
        </p:nvSpPr>
        <p:spPr>
          <a:xfrm>
            <a:off x="2256235" y="4279254"/>
            <a:ext cx="7679531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7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(Global Communicator):  Students use digital tools to broaden their perspectives and enrich their learning by collaborating with others and working effectively in teams locally and globally</a:t>
            </a:r>
          </a:p>
        </p:txBody>
      </p:sp>
      <p:pic>
        <p:nvPicPr>
          <p:cNvPr id="200" name="DSCN0008.JPG" descr="DSCN000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7102" y="1635249"/>
            <a:ext cx="2223492" cy="1667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person, man, indoor, table&#10;&#10;Description generated with very high confidence">
            <a:extLst>
              <a:ext uri="{FF2B5EF4-FFF2-40B4-BE49-F238E27FC236}">
                <a16:creationId xmlns:a16="http://schemas.microsoft.com/office/drawing/2014/main" id="{94D5620E-6DB1-443D-8A50-BA9BDB691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378" y="1589095"/>
            <a:ext cx="2106309" cy="16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514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chnology that Enables"/>
          <p:cNvSpPr txBox="1">
            <a:spLocks noGrp="1"/>
          </p:cNvSpPr>
          <p:nvPr>
            <p:ph type="title"/>
          </p:nvPr>
        </p:nvSpPr>
        <p:spPr>
          <a:xfrm>
            <a:off x="976313" y="187523"/>
            <a:ext cx="10239375" cy="1148874"/>
          </a:xfrm>
          <a:prstGeom prst="rect">
            <a:avLst/>
          </a:prstGeom>
        </p:spPr>
        <p:txBody>
          <a:bodyPr/>
          <a:lstStyle/>
          <a:p>
            <a:pPr algn="ctr"/>
            <a:r>
              <a:t>Technology that Enables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action="ppaction://hlinksldjump"/>
              </a:rPr>
              <a:t> </a:t>
            </a:r>
          </a:p>
        </p:txBody>
      </p:sp>
      <p:sp>
        <p:nvSpPr>
          <p:cNvPr id="212" name="Ubiquitous use of Technology…"/>
          <p:cNvSpPr txBox="1">
            <a:spLocks noGrp="1"/>
          </p:cNvSpPr>
          <p:nvPr>
            <p:ph type="body" sz="quarter" idx="1"/>
          </p:nvPr>
        </p:nvSpPr>
        <p:spPr>
          <a:xfrm>
            <a:off x="1485733" y="1217028"/>
            <a:ext cx="7679531" cy="16064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3"/>
              </a:buBlip>
            </a:pPr>
            <a:r>
              <a:t>Ubiquitous use of Technology</a:t>
            </a:r>
          </a:p>
          <a:p>
            <a:pPr lvl="1">
              <a:buBlip>
                <a:blip r:embed="rId3"/>
              </a:buBlip>
              <a:defRPr sz="2600"/>
            </a:pPr>
            <a:r>
              <a:t>Digital citizenship</a:t>
            </a:r>
          </a:p>
          <a:p>
            <a:pPr lvl="1">
              <a:buBlip>
                <a:blip r:embed="rId3"/>
              </a:buBlip>
              <a:defRPr sz="2600"/>
            </a:pPr>
            <a:r>
              <a:t>Product-oriented/STEM supported</a:t>
            </a:r>
          </a:p>
        </p:txBody>
      </p:sp>
      <p:sp>
        <p:nvSpPr>
          <p:cNvPr id="213" name="Rectangle 1"/>
          <p:cNvSpPr txBox="1"/>
          <p:nvPr/>
        </p:nvSpPr>
        <p:spPr>
          <a:xfrm>
            <a:off x="2068606" y="3063914"/>
            <a:ext cx="7954473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1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(Empowered Learner):  Students leverage technology to take an active role in choosing, achieving and demonstrating competency in their learning goals, informed by the learning sciences. </a:t>
            </a:r>
          </a:p>
        </p:txBody>
      </p:sp>
      <p:sp>
        <p:nvSpPr>
          <p:cNvPr id="214" name="Rectangle 2"/>
          <p:cNvSpPr txBox="1"/>
          <p:nvPr/>
        </p:nvSpPr>
        <p:spPr>
          <a:xfrm>
            <a:off x="2068606" y="3770278"/>
            <a:ext cx="7861415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2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(Digital Citizen):  Students recognize the rights, responsibilities and opportunities of living, learning and working in an interconnected digital world, and they act and model in ways that are safe, legal and ethical.  </a:t>
            </a:r>
          </a:p>
        </p:txBody>
      </p:sp>
      <p:sp>
        <p:nvSpPr>
          <p:cNvPr id="215" name="Rectangle 5"/>
          <p:cNvSpPr txBox="1"/>
          <p:nvPr/>
        </p:nvSpPr>
        <p:spPr>
          <a:xfrm>
            <a:off x="2057118" y="4499604"/>
            <a:ext cx="7872903" cy="48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4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(Innovative Designer):  Students use a variety of technologies within a design process  to identify and solve problems by creating new, useful or imaginative solutions. </a:t>
            </a:r>
          </a:p>
        </p:txBody>
      </p:sp>
      <p:sp>
        <p:nvSpPr>
          <p:cNvPr id="216" name="Rectangle 6"/>
          <p:cNvSpPr txBox="1"/>
          <p:nvPr/>
        </p:nvSpPr>
        <p:spPr>
          <a:xfrm>
            <a:off x="2068606" y="5040811"/>
            <a:ext cx="7872903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6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(Creative Communicator):  Students communicate clearly and express themselves creatively for a variety of purposes using platforms, tools, styles, formats and digital media appropriate to their goals.   </a:t>
            </a:r>
          </a:p>
        </p:txBody>
      </p:sp>
      <p:pic>
        <p:nvPicPr>
          <p:cNvPr id="217" name="DSCN0004.JPG" descr="DSCN000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7687" y="1250275"/>
            <a:ext cx="2312789" cy="17345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93203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Outcomes that Matter"/>
          <p:cNvSpPr txBox="1">
            <a:spLocks noGrp="1"/>
          </p:cNvSpPr>
          <p:nvPr>
            <p:ph type="title"/>
          </p:nvPr>
        </p:nvSpPr>
        <p:spPr>
          <a:xfrm>
            <a:off x="976313" y="187523"/>
            <a:ext cx="10239375" cy="89146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Outcomes that Matter</a:t>
            </a:r>
          </a:p>
        </p:txBody>
      </p:sp>
      <p:sp>
        <p:nvSpPr>
          <p:cNvPr id="203" name="Oral &amp; Written Communication…"/>
          <p:cNvSpPr txBox="1">
            <a:spLocks noGrp="1"/>
          </p:cNvSpPr>
          <p:nvPr>
            <p:ph type="body" sz="half" idx="1"/>
          </p:nvPr>
        </p:nvSpPr>
        <p:spPr>
          <a:xfrm>
            <a:off x="2256234" y="1047282"/>
            <a:ext cx="7679531" cy="111712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Oral &amp; Written Communication </a:t>
            </a:r>
          </a:p>
          <a:p>
            <a:pPr>
              <a:buBlip>
                <a:blip r:embed="rId2"/>
              </a:buBlip>
            </a:pPr>
            <a:r>
              <a:t>Critical Thinking</a:t>
            </a:r>
          </a:p>
        </p:txBody>
      </p:sp>
      <p:sp>
        <p:nvSpPr>
          <p:cNvPr id="204" name="Rectangle 3"/>
          <p:cNvSpPr txBox="1"/>
          <p:nvPr/>
        </p:nvSpPr>
        <p:spPr>
          <a:xfrm>
            <a:off x="2256234" y="2561723"/>
            <a:ext cx="7679531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3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(Knowledge Constructor):  Students critically curate a variety of resources using digital tools to construct knowledge, produce creative artifacts and make meaningful learning experiences for themselves and others. </a:t>
            </a:r>
          </a:p>
        </p:txBody>
      </p:sp>
      <p:sp>
        <p:nvSpPr>
          <p:cNvPr id="205" name="Rectangle 4"/>
          <p:cNvSpPr txBox="1"/>
          <p:nvPr/>
        </p:nvSpPr>
        <p:spPr>
          <a:xfrm>
            <a:off x="2256233" y="3264188"/>
            <a:ext cx="7679531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5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(Computational Thinker):  Students develop and employ strategies for understanding and solving problems in ways that leverage the power of technological methods to develop and test solutions. </a:t>
            </a:r>
          </a:p>
        </p:txBody>
      </p:sp>
      <p:sp>
        <p:nvSpPr>
          <p:cNvPr id="206" name="Rectangle 5"/>
          <p:cNvSpPr txBox="1"/>
          <p:nvPr/>
        </p:nvSpPr>
        <p:spPr>
          <a:xfrm>
            <a:off x="2256232" y="3999869"/>
            <a:ext cx="7679531" cy="67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algn="l">
              <a:defRPr sz="1800" b="1" i="1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1266">
                <a:solidFill>
                  <a:schemeClr val="bg1"/>
                </a:solidFill>
              </a:rPr>
              <a:t>ISTE Student Standard 6 </a:t>
            </a:r>
            <a:r>
              <a:rPr sz="1266">
                <a:solidFill>
                  <a:schemeClr val="bg1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(Creative Communicator):  Students communicate clearly and express themselves creatively for a variety of purposes using platforms, tools, styles, formats and digital media appropriate to their goals.   </a:t>
            </a:r>
          </a:p>
        </p:txBody>
      </p:sp>
      <p:pic>
        <p:nvPicPr>
          <p:cNvPr id="207" name="DSCN0027.JPG" descr="DSCN00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7223" y="1133282"/>
            <a:ext cx="1835911" cy="1376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DSCN0024.JPG" descr="DSCN0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6969" y="5117971"/>
            <a:ext cx="1835911" cy="1376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DSCN0014.JPG" descr="DSCN001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5065737" y="5079395"/>
            <a:ext cx="1714501" cy="1285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09445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7354-4B2B-4435-B97B-5E7AF634C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99157"/>
            <a:ext cx="5853112" cy="4911034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1 - Empowered Learner</a:t>
            </a:r>
          </a:p>
          <a:p>
            <a:pPr lvl="1"/>
            <a:r>
              <a:rPr lang="en-US" sz="2900"/>
              <a:t>Students take an active role in choosing, achieving and demonstrating competency in their learning goals</a:t>
            </a:r>
            <a:r>
              <a:rPr lang="en-US" sz="2900">
                <a:solidFill>
                  <a:srgbClr val="262626"/>
                </a:solidFill>
              </a:rPr>
              <a:t>.</a:t>
            </a:r>
            <a:endParaRPr lang="en-US" sz="2900">
              <a:solidFill>
                <a:schemeClr val="tx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2 - Digital Citizen</a:t>
            </a:r>
          </a:p>
          <a:p>
            <a:pPr lvl="1">
              <a:buFont typeface="Arial"/>
            </a:pPr>
            <a:r>
              <a:rPr lang="en-US" sz="2900"/>
              <a:t>Students recognize the rights, responsibilities and opportunities of living, learning and working in an interconnected digital world.</a:t>
            </a:r>
            <a:endParaRPr lang="en-US" sz="2900">
              <a:solidFill>
                <a:schemeClr val="tx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3 - Knowledge Constructor</a:t>
            </a:r>
          </a:p>
          <a:p>
            <a:pPr lvl="1">
              <a:buFont typeface="Arial"/>
            </a:pPr>
            <a:r>
              <a:rPr lang="en-US" sz="2900"/>
              <a:t>Students critically curate a variety of resources to construct knowledge, produce creative artifacts and make meaningful learning experiences for themselves and others.</a:t>
            </a:r>
            <a:endParaRPr lang="en-US" sz="2900">
              <a:solidFill>
                <a:schemeClr val="tx1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76D43-723C-4DE6-9E0B-D5762A500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3112" y="1499157"/>
            <a:ext cx="6338888" cy="491103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4 - Innovative Designer</a:t>
            </a:r>
          </a:p>
          <a:p>
            <a:pPr lvl="1">
              <a:buFont typeface="Arial"/>
            </a:pPr>
            <a:r>
              <a:rPr lang="en-US" sz="2900"/>
              <a:t>Students use a variety of technologies within a design process to identify and solve problems by creating new, useful or imaginative solutions.</a:t>
            </a:r>
            <a:endParaRPr lang="en-US" sz="2900">
              <a:solidFill>
                <a:schemeClr val="tx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5 - Computational Thinker</a:t>
            </a:r>
          </a:p>
          <a:p>
            <a:pPr lvl="1">
              <a:buFont typeface="Arial"/>
            </a:pPr>
            <a:r>
              <a:rPr lang="en-US" sz="2900"/>
              <a:t>Students develop and employ strategies for understanding and solving problems in ways that leverage the power of technological methods to develop and test solutions.</a:t>
            </a:r>
            <a:endParaRPr lang="en-US" sz="2900">
              <a:solidFill>
                <a:schemeClr val="tx1"/>
              </a:solidFill>
            </a:endParaRPr>
          </a:p>
          <a:p>
            <a:r>
              <a:rPr lang="en-US" sz="4400" b="1">
                <a:solidFill>
                  <a:schemeClr val="bg1"/>
                </a:solidFill>
              </a:rPr>
              <a:t>6 - Creative Communicator</a:t>
            </a:r>
          </a:p>
          <a:p>
            <a:pPr lvl="1">
              <a:buFont typeface="Arial"/>
            </a:pPr>
            <a:r>
              <a:rPr lang="en-US" sz="2900"/>
              <a:t>Students communicate clearly and express themselves creatively for a variety of purposes using the platforms, tools, styles, formats and digital media appropriate to their goals.</a:t>
            </a:r>
            <a:endParaRPr lang="en-US" sz="2900">
              <a:solidFill>
                <a:schemeClr val="tx1"/>
              </a:solidFill>
            </a:endParaRPr>
          </a:p>
          <a:p>
            <a:pPr>
              <a:buFont typeface="Arial"/>
            </a:pPr>
            <a:r>
              <a:rPr lang="en-US" sz="4400" b="1">
                <a:solidFill>
                  <a:schemeClr val="bg1"/>
                </a:solidFill>
              </a:rPr>
              <a:t>7 - Global Collaborator</a:t>
            </a:r>
          </a:p>
          <a:p>
            <a:pPr lvl="1">
              <a:buFont typeface="Arial"/>
            </a:pPr>
            <a:r>
              <a:rPr lang="en-US" sz="2900"/>
              <a:t>Students use digital tools to broaden their perspectives and enrich their learning by collaborating with others and working effectively in teams locally and globally.</a:t>
            </a:r>
            <a:endParaRPr lang="en-US" sz="2900">
              <a:solidFill>
                <a:schemeClr val="tx1"/>
              </a:solidFill>
            </a:endParaRPr>
          </a:p>
          <a:p>
            <a:pPr>
              <a:buFont typeface="Arial"/>
            </a:pPr>
            <a:endParaRPr lang="en-US"/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2D18C-6BE6-402E-8BD1-57634036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0586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2016 </a:t>
            </a:r>
            <a:r>
              <a:rPr lang="en-US" sz="4400" err="1"/>
              <a:t>Iste</a:t>
            </a:r>
            <a:r>
              <a:rPr lang="en-US" sz="4400"/>
              <a:t> standards for students</a:t>
            </a:r>
            <a:br>
              <a:rPr lang="en-US"/>
            </a:br>
            <a:r>
              <a:rPr lang="en-US" sz="2800"/>
              <a:t>(International society for technology in education)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16160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48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2d/d0/2c/2dd02c5757b9fc6df3140f4b430446f9.jpg">
            <a:extLst>
              <a:ext uri="{FF2B5EF4-FFF2-40B4-BE49-F238E27FC236}">
                <a16:creationId xmlns:a16="http://schemas.microsoft.com/office/drawing/2014/main" id="{92030082-CF9E-4246-BD16-5100E44AB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3"/>
          <a:stretch/>
        </p:blipFill>
        <p:spPr bwMode="auto">
          <a:xfrm>
            <a:off x="1805" y="-2"/>
            <a:ext cx="1218838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82227C-C077-41F3-BC3E-A5B109E1EA87}"/>
              </a:ext>
            </a:extLst>
          </p:cNvPr>
          <p:cNvSpPr txBox="1"/>
          <p:nvPr/>
        </p:nvSpPr>
        <p:spPr>
          <a:xfrm>
            <a:off x="2883347" y="139700"/>
            <a:ext cx="7481441" cy="7080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ENGINEERING DESIGN PROCESS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6000" t="-1000" r="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13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2D093D-E0D3-4348-B000-19BEA6092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510733"/>
              </p:ext>
            </p:extLst>
          </p:nvPr>
        </p:nvGraphicFramePr>
        <p:xfrm>
          <a:off x="2474402" y="1097757"/>
          <a:ext cx="7595615" cy="2087182"/>
        </p:xfrm>
        <a:graphic>
          <a:graphicData uri="http://schemas.openxmlformats.org/drawingml/2006/table">
            <a:tbl>
              <a:tblPr/>
              <a:tblGrid>
                <a:gridCol w="1519123">
                  <a:extLst>
                    <a:ext uri="{9D8B030D-6E8A-4147-A177-3AD203B41FA5}">
                      <a16:colId xmlns:a16="http://schemas.microsoft.com/office/drawing/2014/main" val="3757555257"/>
                    </a:ext>
                  </a:extLst>
                </a:gridCol>
                <a:gridCol w="1519123">
                  <a:extLst>
                    <a:ext uri="{9D8B030D-6E8A-4147-A177-3AD203B41FA5}">
                      <a16:colId xmlns:a16="http://schemas.microsoft.com/office/drawing/2014/main" val="2633694626"/>
                    </a:ext>
                  </a:extLst>
                </a:gridCol>
                <a:gridCol w="1519123">
                  <a:extLst>
                    <a:ext uri="{9D8B030D-6E8A-4147-A177-3AD203B41FA5}">
                      <a16:colId xmlns:a16="http://schemas.microsoft.com/office/drawing/2014/main" val="1295700181"/>
                    </a:ext>
                  </a:extLst>
                </a:gridCol>
                <a:gridCol w="1519123">
                  <a:extLst>
                    <a:ext uri="{9D8B030D-6E8A-4147-A177-3AD203B41FA5}">
                      <a16:colId xmlns:a16="http://schemas.microsoft.com/office/drawing/2014/main" val="1725616747"/>
                    </a:ext>
                  </a:extLst>
                </a:gridCol>
                <a:gridCol w="1519123">
                  <a:extLst>
                    <a:ext uri="{9D8B030D-6E8A-4147-A177-3AD203B41FA5}">
                      <a16:colId xmlns:a16="http://schemas.microsoft.com/office/drawing/2014/main" val="3412495597"/>
                    </a:ext>
                  </a:extLst>
                </a:gridCol>
              </a:tblGrid>
              <a:tr h="5565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Kindergarten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Second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Third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Fourth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10494"/>
                  </a:ext>
                </a:extLst>
              </a:tr>
              <a:tr h="15306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Kodable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&amp;</a:t>
                      </a:r>
                      <a:br>
                        <a:rPr lang="en-US">
                          <a:effectLst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Dash and Dot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Kodable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&amp;</a:t>
                      </a:r>
                      <a:br>
                        <a:rPr lang="en-US">
                          <a:effectLst/>
                        </a:rPr>
                      </a:b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Dash and Dot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Code.org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CS-First:</a:t>
                      </a:r>
                      <a:endParaRPr lang="en-US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CS-First:</a:t>
                      </a:r>
                      <a:endParaRPr lang="en-US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40566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748F6B-FFB7-415D-B9A5-7BACD053B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514848"/>
              </p:ext>
            </p:extLst>
          </p:nvPr>
        </p:nvGraphicFramePr>
        <p:xfrm>
          <a:off x="3021296" y="4444579"/>
          <a:ext cx="6501828" cy="2087182"/>
        </p:xfrm>
        <a:graphic>
          <a:graphicData uri="http://schemas.openxmlformats.org/drawingml/2006/table">
            <a:tbl>
              <a:tblPr/>
              <a:tblGrid>
                <a:gridCol w="1625457">
                  <a:extLst>
                    <a:ext uri="{9D8B030D-6E8A-4147-A177-3AD203B41FA5}">
                      <a16:colId xmlns:a16="http://schemas.microsoft.com/office/drawing/2014/main" val="1234383338"/>
                    </a:ext>
                  </a:extLst>
                </a:gridCol>
                <a:gridCol w="1625457">
                  <a:extLst>
                    <a:ext uri="{9D8B030D-6E8A-4147-A177-3AD203B41FA5}">
                      <a16:colId xmlns:a16="http://schemas.microsoft.com/office/drawing/2014/main" val="834832907"/>
                    </a:ext>
                  </a:extLst>
                </a:gridCol>
                <a:gridCol w="1625457">
                  <a:extLst>
                    <a:ext uri="{9D8B030D-6E8A-4147-A177-3AD203B41FA5}">
                      <a16:colId xmlns:a16="http://schemas.microsoft.com/office/drawing/2014/main" val="1549065756"/>
                    </a:ext>
                  </a:extLst>
                </a:gridCol>
                <a:gridCol w="1625457">
                  <a:extLst>
                    <a:ext uri="{9D8B030D-6E8A-4147-A177-3AD203B41FA5}">
                      <a16:colId xmlns:a16="http://schemas.microsoft.com/office/drawing/2014/main" val="4115285948"/>
                    </a:ext>
                  </a:extLst>
                </a:gridCol>
              </a:tblGrid>
              <a:tr h="556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Fifth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Sixth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Seventh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Eighth Grade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697805"/>
                  </a:ext>
                </a:extLst>
              </a:tr>
              <a:tr h="1530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Genius Hour</a:t>
                      </a:r>
                    </a:p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CS-First:</a:t>
                      </a:r>
                      <a:endParaRPr lang="en-US" sz="2000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Genius Hour</a:t>
                      </a:r>
                    </a:p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CS-First:</a:t>
                      </a:r>
                      <a:endParaRPr lang="en-US" sz="2000">
                        <a:effectLst/>
                      </a:endParaRPr>
                    </a:p>
                    <a:p>
                      <a:pPr lvl="0" algn="ctr" fontAlgn="ctr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Scratch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STREAM</a:t>
                      </a:r>
                    </a:p>
                    <a:p>
                      <a:pPr algn="ctr" fontAlgn="ctr"/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Innov&amp;Design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 Lang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STREAM</a:t>
                      </a:r>
                    </a:p>
                    <a:p>
                      <a:pPr algn="ctr" fontAlgn="ctr"/>
                      <a:r>
                        <a:rPr lang="en-US" sz="2000" b="0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Innov&amp;Design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 Lang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8274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64FCEB-233B-4B64-A29A-F7721C2E21B6}"/>
              </a:ext>
            </a:extLst>
          </p:cNvPr>
          <p:cNvSpPr txBox="1"/>
          <p:nvPr/>
        </p:nvSpPr>
        <p:spPr>
          <a:xfrm>
            <a:off x="968503" y="3367361"/>
            <a:ext cx="10607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Computer Science Components in Middle School</a:t>
            </a:r>
          </a:p>
          <a:p>
            <a:pPr algn="ctr"/>
            <a:r>
              <a:rPr lang="en-US" sz="3200" i="1"/>
              <a:t>Design Phase 2017-2018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F8346-0DE7-466D-8FF5-E6CEECCFC2A5}"/>
              </a:ext>
            </a:extLst>
          </p:cNvPr>
          <p:cNvSpPr txBox="1"/>
          <p:nvPr/>
        </p:nvSpPr>
        <p:spPr>
          <a:xfrm>
            <a:off x="817418" y="0"/>
            <a:ext cx="10557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Computer Science Components in Elementary School</a:t>
            </a:r>
          </a:p>
          <a:p>
            <a:pPr algn="ctr"/>
            <a:r>
              <a:rPr lang="en-US" sz="3200" i="1"/>
              <a:t>Implementation Phase 2017-2018</a:t>
            </a:r>
          </a:p>
        </p:txBody>
      </p:sp>
    </p:spTree>
    <p:extLst>
      <p:ext uri="{BB962C8B-B14F-4D97-AF65-F5344CB8AC3E}">
        <p14:creationId xmlns:p14="http://schemas.microsoft.com/office/powerpoint/2010/main" val="57825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318-3E2B-4B35-9D15-3C55EB02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190750"/>
            <a:ext cx="11471564" cy="2979705"/>
          </a:xfrm>
          <a:effectLst>
            <a:glow rad="101600">
              <a:schemeClr val="accent5">
                <a:satMod val="175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en-US" sz="5400" b="1">
                <a:solidFill>
                  <a:schemeClr val="tx2">
                    <a:lumMod val="75000"/>
                  </a:schemeClr>
                </a:solidFill>
              </a:rPr>
              <a:t>Kindergarten</a:t>
            </a:r>
            <a:br>
              <a:rPr lang="en-US">
                <a:latin typeface="+mj-ea"/>
                <a:cs typeface="+mj-ea"/>
              </a:rPr>
            </a:br>
            <a:br>
              <a:rPr lang="en-US">
                <a:latin typeface="+mj-ea"/>
                <a:cs typeface="+mj-ea"/>
              </a:rPr>
            </a:br>
            <a:br>
              <a:rPr lang="en-US">
                <a:latin typeface="+mj-ea"/>
                <a:cs typeface="+mj-ea"/>
              </a:rPr>
            </a:br>
            <a:r>
              <a:rPr lang="en-US" sz="4800" b="1" err="1">
                <a:solidFill>
                  <a:srgbClr val="FFFFFF"/>
                </a:solidFill>
              </a:rPr>
              <a:t>kodable</a:t>
            </a:r>
            <a:endParaRPr lang="en-US" sz="4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1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6279-BCDC-4DD6-BE16-6494E32A2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0074" y="2543175"/>
            <a:ext cx="5213350" cy="131159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>
                <a:latin typeface="+mj-ea"/>
                <a:cs typeface="+mj-ea"/>
              </a:rPr>
            </a:br>
            <a:r>
              <a:rPr lang="en-US" sz="5400" b="1"/>
              <a:t>DASH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FA792-649B-4AD6-AF4F-6F39FEC70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5452" y="815925"/>
            <a:ext cx="4429373" cy="1655762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Grade 1</a:t>
            </a:r>
          </a:p>
        </p:txBody>
      </p:sp>
    </p:spTree>
    <p:extLst>
      <p:ext uri="{BB962C8B-B14F-4D97-AF65-F5344CB8AC3E}">
        <p14:creationId xmlns:p14="http://schemas.microsoft.com/office/powerpoint/2010/main" val="375299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936" y="-136422"/>
            <a:ext cx="8791575" cy="1003320"/>
          </a:xfrm>
        </p:spPr>
        <p:txBody>
          <a:bodyPr/>
          <a:lstStyle/>
          <a:p>
            <a:r>
              <a:rPr lang="en-US" b="1"/>
              <a:t>Computational thinker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F4AFF-35A2-40C1-829B-162EFC20F777}"/>
              </a:ext>
            </a:extLst>
          </p:cNvPr>
          <p:cNvSpPr txBox="1"/>
          <p:nvPr/>
        </p:nvSpPr>
        <p:spPr>
          <a:xfrm>
            <a:off x="4631376" y="1193957"/>
            <a:ext cx="3127299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GRADE 2</a:t>
            </a:r>
            <a:endParaRPr lang="en-US" sz="5400" b="1"/>
          </a:p>
          <a:p>
            <a:pPr algn="ctr"/>
            <a:endParaRPr lang="en-US" sz="4800" b="1">
              <a:solidFill>
                <a:srgbClr val="7030A0"/>
              </a:solidFill>
            </a:endParaRPr>
          </a:p>
          <a:p>
            <a:pPr algn="ctr"/>
            <a:r>
              <a:rPr lang="en-US" sz="4800" b="1">
                <a:solidFill>
                  <a:srgbClr val="7030A0"/>
                </a:solidFill>
              </a:rPr>
              <a:t>CODE.ORG</a:t>
            </a:r>
            <a:endParaRPr lang="en-US" sz="4800">
              <a:solidFill>
                <a:srgbClr val="7030A0"/>
              </a:solidFill>
            </a:endParaRPr>
          </a:p>
          <a:p>
            <a:pPr algn="ctr"/>
            <a:endParaRPr lang="en-US" sz="4800">
              <a:solidFill>
                <a:srgbClr val="7030A0"/>
              </a:solidFill>
            </a:endParaRPr>
          </a:p>
          <a:p>
            <a:pPr algn="ctr"/>
            <a:endParaRPr lang="en-US" sz="4800" b="1">
              <a:solidFill>
                <a:srgbClr val="7030A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820</Words>
  <Application>Microsoft Office PowerPoint</Application>
  <PresentationFormat>Widescreen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 Neue</vt:lpstr>
      <vt:lpstr>Helvetica Neue Bold Condensed</vt:lpstr>
      <vt:lpstr>Trebuchet MS</vt:lpstr>
      <vt:lpstr>Tw Cen MT</vt:lpstr>
      <vt:lpstr>Circuit</vt:lpstr>
      <vt:lpstr> pocantico Hills School District   Think-create-collaborate computer science and innovation, K-8  Board of Education Presentation January 23, 2018    </vt:lpstr>
      <vt:lpstr>2016 Iste standards for students (International society for technology in education)</vt:lpstr>
      <vt:lpstr>PowerPoint Presentation</vt:lpstr>
      <vt:lpstr>PowerPoint Presentation</vt:lpstr>
      <vt:lpstr>PowerPoint Presentation</vt:lpstr>
      <vt:lpstr>PowerPoint Presentation</vt:lpstr>
      <vt:lpstr>Kindergarten   kodable</vt:lpstr>
      <vt:lpstr> DASH</vt:lpstr>
      <vt:lpstr>Computational thinker</vt:lpstr>
      <vt:lpstr>Grade 3</vt:lpstr>
      <vt:lpstr>Grade 4</vt:lpstr>
      <vt:lpstr>Extracurricular offerings</vt:lpstr>
      <vt:lpstr>Authenticity of learning</vt:lpstr>
      <vt:lpstr>Authentic learning</vt:lpstr>
      <vt:lpstr>teaching that Engages</vt:lpstr>
      <vt:lpstr>Culture that Empowers </vt:lpstr>
      <vt:lpstr>Technology that Enables  </vt:lpstr>
      <vt:lpstr>Outcomes that Matter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pocantico Hills School District   Think-create-collaborate computer science and innovation, K-8  Board of Education Presentation January 23, 2018    </dc:title>
  <cp:lastModifiedBy>Adam Brown</cp:lastModifiedBy>
  <cp:revision>3</cp:revision>
  <dcterms:modified xsi:type="dcterms:W3CDTF">2018-01-29T22:29:56Z</dcterms:modified>
</cp:coreProperties>
</file>